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notesMasterIdLst>
    <p:notesMasterId r:id="rId5"/>
  </p:notesMasterIdLst>
  <p:sldIdLst>
    <p:sldId id="281" r:id="rId3"/>
    <p:sldId id="279" r:id="rId4"/>
  </p:sldIdLst>
  <p:sldSz cx="9144000" cy="6858000" type="screen4x3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E9C9"/>
    <a:srgbClr val="FFD966"/>
    <a:srgbClr val="E6E6E6"/>
    <a:srgbClr val="BDD7EE"/>
    <a:srgbClr val="DF5022"/>
    <a:srgbClr val="C44D2E"/>
    <a:srgbClr val="69E566"/>
    <a:srgbClr val="E25636"/>
    <a:srgbClr val="8EF492"/>
    <a:srgbClr val="FBD8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03"/>
    <p:restoredTop sz="93883" autoAdjust="0"/>
  </p:normalViewPr>
  <p:slideViewPr>
    <p:cSldViewPr snapToGrid="0" showGuides="1">
      <p:cViewPr varScale="1">
        <p:scale>
          <a:sx n="67" d="100"/>
          <a:sy n="67" d="100"/>
        </p:scale>
        <p:origin x="1288" y="48"/>
      </p:cViewPr>
      <p:guideLst>
        <p:guide orient="horz" pos="220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8693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1"/>
            <a:ext cx="2949787" cy="498693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07055331-2ABC-4EA9-9602-3172FBC12E5D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040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5" rIns="91430" bIns="45715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83308"/>
            <a:ext cx="5445760" cy="3913614"/>
          </a:xfrm>
          <a:prstGeom prst="rect">
            <a:avLst/>
          </a:prstGeom>
        </p:spPr>
        <p:txBody>
          <a:bodyPr vert="horz" lIns="91430" tIns="45715" rIns="91430" bIns="45715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57602C20-69C3-4693-B5BE-CC98F9A135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5848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602C20-69C3-4693-B5BE-CC98F9A1359E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8502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CD8B-D6C1-446F-86D6-9372663DB8BF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35E4-3335-412B-9BBF-DA95D3847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0099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CD8B-D6C1-446F-86D6-9372663DB8BF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35E4-3335-412B-9BBF-DA95D3847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8563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CD8B-D6C1-446F-86D6-9372663DB8BF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35E4-3335-412B-9BBF-DA95D3847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7387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CD8B-D6C1-446F-86D6-9372663DB8BF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35E4-3335-412B-9BBF-DA95D3847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6679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CD8B-D6C1-446F-86D6-9372663DB8BF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35E4-3335-412B-9BBF-DA95D3847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1607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CD8B-D6C1-446F-86D6-9372663DB8BF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35E4-3335-412B-9BBF-DA95D3847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843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CD8B-D6C1-446F-86D6-9372663DB8BF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35E4-3335-412B-9BBF-DA95D3847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2263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CD8B-D6C1-446F-86D6-9372663DB8BF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35E4-3335-412B-9BBF-DA95D3847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1574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CD8B-D6C1-446F-86D6-9372663DB8BF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35E4-3335-412B-9BBF-DA95D3847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656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CD8B-D6C1-446F-86D6-9372663DB8BF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35E4-3335-412B-9BBF-DA95D3847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9330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CD8B-D6C1-446F-86D6-9372663DB8BF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35E4-3335-412B-9BBF-DA95D3847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2555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9"/>
          <p:cNvSpPr txBox="1">
            <a:spLocks noChangeArrowheads="1"/>
          </p:cNvSpPr>
          <p:nvPr userDrawn="1"/>
        </p:nvSpPr>
        <p:spPr bwMode="auto">
          <a:xfrm>
            <a:off x="143772" y="6611938"/>
            <a:ext cx="5198859" cy="220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en-US" altLang="zh-TW" sz="831" dirty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Copyright 2014  ITRI </a:t>
            </a:r>
            <a:r>
              <a:rPr lang="zh-TW" altLang="en-US" sz="831" dirty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工業技術研究院  工研院重要規劃資料，禁止複製、轉載、外流，請依規定保管使用。</a:t>
            </a:r>
          </a:p>
        </p:txBody>
      </p:sp>
      <p:sp>
        <p:nvSpPr>
          <p:cNvPr id="17411" name="Rectangle 43"/>
          <p:cNvSpPr>
            <a:spLocks noGrp="1" noChangeArrowheads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>
            <a:lvl1pPr>
              <a:defRPr smtClean="0"/>
            </a:lvl1pPr>
          </a:lstStyle>
          <a:p>
            <a:pPr lvl="0"/>
            <a:r>
              <a:rPr lang="zh-TW" altLang="en-US" noProof="0"/>
              <a:t>按一下以編輯母片標題樣式</a:t>
            </a:r>
          </a:p>
        </p:txBody>
      </p:sp>
      <p:sp>
        <p:nvSpPr>
          <p:cNvPr id="17412" name="Rectangle 4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1292" smtClean="0"/>
            </a:lvl1pPr>
          </a:lstStyle>
          <a:p>
            <a:pPr lvl="0"/>
            <a:r>
              <a:rPr lang="zh-TW" altLang="en-US" noProof="0"/>
              <a:t>按一下以編輯母片副標題樣式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96300" y="6584953"/>
            <a:ext cx="600808" cy="225425"/>
          </a:xfrm>
        </p:spPr>
        <p:txBody>
          <a:bodyPr/>
          <a:lstStyle>
            <a:lvl1pPr>
              <a:defRPr b="1"/>
            </a:lvl1pPr>
          </a:lstStyle>
          <a:p>
            <a:fld id="{FADD8EB2-0F2E-4DC3-9A16-B12B3865DEA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90667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0" descr="封面頁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62" y="-6350"/>
            <a:ext cx="9155723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6" descr="itri_CEL_A_W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19"/>
          <a:stretch>
            <a:fillRect/>
          </a:stretch>
        </p:blipFill>
        <p:spPr bwMode="auto">
          <a:xfrm>
            <a:off x="657958" y="501653"/>
            <a:ext cx="3327888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1" name="Rectangle 21"/>
          <p:cNvSpPr>
            <a:spLocks noGrp="1" noChangeArrowheads="1"/>
          </p:cNvSpPr>
          <p:nvPr>
            <p:ph type="ctrTitle"/>
          </p:nvPr>
        </p:nvSpPr>
        <p:spPr>
          <a:xfrm>
            <a:off x="719138" y="2338392"/>
            <a:ext cx="7772400" cy="765175"/>
          </a:xfrm>
        </p:spPr>
        <p:txBody>
          <a:bodyPr/>
          <a:lstStyle>
            <a:lvl1pPr>
              <a:defRPr sz="4431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0742" name="Rectangle 22"/>
          <p:cNvSpPr>
            <a:spLocks noGrp="1" noChangeArrowheads="1"/>
          </p:cNvSpPr>
          <p:nvPr>
            <p:ph type="subTitle" idx="1"/>
          </p:nvPr>
        </p:nvSpPr>
        <p:spPr>
          <a:xfrm>
            <a:off x="719140" y="3598863"/>
            <a:ext cx="7013575" cy="914400"/>
          </a:xfrm>
        </p:spPr>
        <p:txBody>
          <a:bodyPr anchor="ctr"/>
          <a:lstStyle>
            <a:lvl1pPr marL="0" indent="0">
              <a:buFontTx/>
              <a:buNone/>
              <a:defRPr sz="1846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zh-TW" altLang="en-US" noProof="0"/>
              <a:t>按一下以編輯母片副標題樣式</a:t>
            </a:r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0"/>
          </p:nvPr>
        </p:nvSpPr>
        <p:spPr>
          <a:xfrm>
            <a:off x="719504" y="5037138"/>
            <a:ext cx="2133600" cy="476250"/>
          </a:xfrm>
          <a:prstGeom prst="rect">
            <a:avLst/>
          </a:prstGeom>
        </p:spPr>
        <p:txBody>
          <a:bodyPr anchor="t"/>
          <a:lstStyle>
            <a:lvl1pPr eaLnBrk="1" hangingPunct="1">
              <a:defRPr sz="1292">
                <a:latin typeface="+mj-ea"/>
                <a:ea typeface="+mj-ea"/>
              </a:defRPr>
            </a:lvl1pPr>
          </a:lstStyle>
          <a:p>
            <a:pPr>
              <a:defRPr/>
            </a:pPr>
            <a:endParaRPr kumimoji="1" lang="en-US" altLang="zh-TW" b="1">
              <a:solidFill>
                <a:prstClr val="black"/>
              </a:solidFill>
            </a:endParaRPr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43250" y="6381750"/>
            <a:ext cx="2895600" cy="476250"/>
          </a:xfrm>
          <a:prstGeom prst="rect">
            <a:avLst/>
          </a:prstGeom>
        </p:spPr>
        <p:txBody>
          <a:bodyPr anchor="t"/>
          <a:lstStyle>
            <a:lvl1pPr algn="ctr" eaLnBrk="1" hangingPunct="1">
              <a:defRPr sz="1108">
                <a:solidFill>
                  <a:schemeClr val="bg1"/>
                </a:solidFill>
                <a:latin typeface="Arial" charset="0"/>
                <a:ea typeface="標楷體" pitchFamily="65" charset="-120"/>
              </a:defRPr>
            </a:lvl1pPr>
          </a:lstStyle>
          <a:p>
            <a:pPr>
              <a:defRPr/>
            </a:pPr>
            <a:endParaRPr kumimoji="1" lang="en-US" altLang="zh-TW" b="1">
              <a:solidFill>
                <a:prstClr val="white"/>
              </a:solidFill>
            </a:endParaRPr>
          </a:p>
        </p:txBody>
      </p:sp>
      <p:sp>
        <p:nvSpPr>
          <p:cNvPr id="8" name="Rectangle 2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366490" y="6245228"/>
            <a:ext cx="826477" cy="612775"/>
          </a:xfrm>
        </p:spPr>
        <p:txBody>
          <a:bodyPr anchor="t"/>
          <a:lstStyle>
            <a:lvl1pPr fontAlgn="base">
              <a:defRPr/>
            </a:lvl1pPr>
          </a:lstStyle>
          <a:p>
            <a:fld id="{C9572E15-E38C-455A-A7DF-E95D26F56E2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57552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2455" y="465061"/>
            <a:ext cx="8342586" cy="614363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2" y="1236336"/>
            <a:ext cx="8364538" cy="47577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/>
            </a:lvl1pPr>
          </a:lstStyle>
          <a:p>
            <a:fld id="{B4199C2D-BF42-41FB-ABE2-00189480F46C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5" name="Rectangle 11"/>
          <p:cNvSpPr>
            <a:spLocks noChangeArrowheads="1"/>
          </p:cNvSpPr>
          <p:nvPr userDrawn="1"/>
        </p:nvSpPr>
        <p:spPr bwMode="auto">
          <a:xfrm>
            <a:off x="609600" y="609600"/>
            <a:ext cx="8382000" cy="76200"/>
          </a:xfrm>
          <a:prstGeom prst="rect">
            <a:avLst/>
          </a:prstGeom>
          <a:gradFill rotWithShape="0">
            <a:gsLst>
              <a:gs pos="0">
                <a:srgbClr val="000066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u"/>
              <a:defRPr/>
            </a:pPr>
            <a:endParaRPr lang="zh-TW" altLang="en-US" sz="2400">
              <a:solidFill>
                <a:srgbClr val="007A7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2615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3692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846"/>
            </a:lvl1pPr>
            <a:lvl2pPr marL="422041" indent="0">
              <a:buNone/>
              <a:defRPr sz="1662"/>
            </a:lvl2pPr>
            <a:lvl3pPr marL="844083" indent="0">
              <a:buNone/>
              <a:defRPr sz="1477"/>
            </a:lvl3pPr>
            <a:lvl4pPr marL="1266124" indent="0">
              <a:buNone/>
              <a:defRPr sz="1292"/>
            </a:lvl4pPr>
            <a:lvl5pPr marL="1688165" indent="0">
              <a:buNone/>
              <a:defRPr sz="1292"/>
            </a:lvl5pPr>
            <a:lvl6pPr marL="2110207" indent="0">
              <a:buNone/>
              <a:defRPr sz="1292"/>
            </a:lvl6pPr>
            <a:lvl7pPr marL="2532248" indent="0">
              <a:buNone/>
              <a:defRPr sz="1292"/>
            </a:lvl7pPr>
            <a:lvl8pPr marL="2954289" indent="0">
              <a:buNone/>
              <a:defRPr sz="1292"/>
            </a:lvl8pPr>
            <a:lvl9pPr marL="3376331" indent="0">
              <a:buNone/>
              <a:defRPr sz="1292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/>
            </a:lvl1pPr>
          </a:lstStyle>
          <a:p>
            <a:fld id="{4932CE8E-864F-4F80-A0BB-CC0F0183E6A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70847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2457" y="462455"/>
            <a:ext cx="8345214" cy="78827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2" y="1376855"/>
            <a:ext cx="4105275" cy="4820745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14878" y="1376855"/>
            <a:ext cx="4106863" cy="4820745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/>
            </a:lvl1pPr>
          </a:lstStyle>
          <a:p>
            <a:fld id="{704A6D7A-BF6C-4FA4-9632-5FC417EEBB6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077126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5636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/>
            </a:lvl1pPr>
          </a:lstStyle>
          <a:p>
            <a:fld id="{0E612054-EADB-4E70-9252-D36104751EE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457563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2458" y="462457"/>
            <a:ext cx="8300545" cy="701047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Rectangle 4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/>
            </a:lvl1pPr>
          </a:lstStyle>
          <a:p>
            <a:fld id="{DF256A3A-CD7B-425A-BB91-62F00ECEB3B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51802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/>
            </a:lvl1pPr>
          </a:lstStyle>
          <a:p>
            <a:fld id="{5871D8E8-6144-4D36-A154-49659F4BEB9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381529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56"/>
            <a:ext cx="5111750" cy="5853113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435103"/>
            <a:ext cx="3008313" cy="4691063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/>
            </a:lvl1pPr>
          </a:lstStyle>
          <a:p>
            <a:fld id="{2E39C66C-9DC5-4D37-9952-E581DD51974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14204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pPr lvl="0"/>
            <a:r>
              <a:rPr lang="zh-TW" altLang="en-US" noProof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/>
            </a:lvl1pPr>
          </a:lstStyle>
          <a:p>
            <a:fld id="{3C1E919A-9E9B-4B1F-BA0E-4D9985D2363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278705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/>
            </a:lvl1pPr>
          </a:lstStyle>
          <a:p>
            <a:fld id="{34007537-8BFD-4DC8-BED6-CD51D3B43AC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047940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10390" y="0"/>
            <a:ext cx="2151062" cy="6197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1" y="0"/>
            <a:ext cx="6300788" cy="6197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/>
            </a:lvl1pPr>
          </a:lstStyle>
          <a:p>
            <a:fld id="{21C43971-F4F6-41EB-B09F-EE752E9D480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516410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0850" y="441434"/>
            <a:ext cx="8369300" cy="765066"/>
          </a:xfrm>
          <a:prstGeom prst="rect">
            <a:avLst/>
          </a:prstGeo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2" y="1439864"/>
            <a:ext cx="4105275" cy="47577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14878" y="1439864"/>
            <a:ext cx="4106863" cy="47577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/>
            </a:lvl1pPr>
          </a:lstStyle>
          <a:p>
            <a:fld id="{693F9B6D-551B-4F25-AA21-C7F28BD50D1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9954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7CD8B-D6C1-446F-86D6-9372663DB8BF}" type="datetimeFigureOut">
              <a:rPr lang="zh-TW" altLang="en-US" smtClean="0"/>
              <a:t>2021/10/27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235E4-3335-412B-9BBF-DA95D3847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9448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42"/>
          <p:cNvSpPr>
            <a:spLocks noChangeArrowheads="1"/>
          </p:cNvSpPr>
          <p:nvPr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9pPr>
          </a:lstStyle>
          <a:p>
            <a:pPr algn="ctr" eaLnBrk="1" hangingPunct="1">
              <a:defRPr/>
            </a:pPr>
            <a:endParaRPr lang="zh-TW" altLang="en-US" sz="1662" b="0">
              <a:solidFill>
                <a:srgbClr val="000000"/>
              </a:solidFill>
              <a:ea typeface="新細明體" pitchFamily="18" charset="-120"/>
            </a:endParaRPr>
          </a:p>
        </p:txBody>
      </p:sp>
      <p:sp>
        <p:nvSpPr>
          <p:cNvPr id="2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463062" y="496888"/>
            <a:ext cx="8343900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225550"/>
            <a:ext cx="8364415" cy="475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29743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2500" y="6619878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108" b="0">
                <a:solidFill>
                  <a:srgbClr val="FFFFFF"/>
                </a:solidFill>
                <a:ea typeface="微軟正黑體" panose="020B0604030504040204" pitchFamily="34" charset="-120"/>
              </a:defRPr>
            </a:lvl1pPr>
          </a:lstStyle>
          <a:p>
            <a:fld id="{1BA05BC6-AFB3-49A3-ABFF-9C993DFE6AB4}" type="slidenum">
              <a:rPr kumimoji="1" lang="en-US" altLang="zh-TW">
                <a:latin typeface="Arial" panose="020B0604020202020204" pitchFamily="34" charset="0"/>
              </a:rPr>
              <a:pPr/>
              <a:t>‹#›</a:t>
            </a:fld>
            <a:endParaRPr kumimoji="1" lang="en-US" altLang="zh-TW">
              <a:latin typeface="Arial" panose="020B0604020202020204" pitchFamily="34" charset="0"/>
            </a:endParaRPr>
          </a:p>
        </p:txBody>
      </p:sp>
      <p:sp>
        <p:nvSpPr>
          <p:cNvPr id="1034" name="Text Box 19"/>
          <p:cNvSpPr txBox="1">
            <a:spLocks noChangeArrowheads="1"/>
          </p:cNvSpPr>
          <p:nvPr/>
        </p:nvSpPr>
        <p:spPr bwMode="auto">
          <a:xfrm>
            <a:off x="143772" y="6611938"/>
            <a:ext cx="5198859" cy="220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en-US" altLang="zh-TW" sz="831" dirty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Copyright 2018  ITRI </a:t>
            </a:r>
            <a:r>
              <a:rPr lang="zh-TW" altLang="en-US" sz="831" dirty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工業技術研究院  工研院重要規劃資料，禁止複製、轉載、外流，請依規定保管使用。</a:t>
            </a:r>
          </a:p>
        </p:txBody>
      </p:sp>
    </p:spTree>
    <p:extLst>
      <p:ext uri="{BB962C8B-B14F-4D97-AF65-F5344CB8AC3E}">
        <p14:creationId xmlns:p14="http://schemas.microsoft.com/office/powerpoint/2010/main" val="1860159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2954" b="1">
          <a:solidFill>
            <a:srgbClr val="0000FF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ea"/>
          <a:ea typeface="+mj-ea"/>
          <a:cs typeface="王漢宗超明體繁" pitchFamily="18" charset="-12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2954" b="1">
          <a:solidFill>
            <a:srgbClr val="0000FF"/>
          </a:solidFill>
          <a:latin typeface="微軟正黑體" pitchFamily="34" charset="-120"/>
          <a:ea typeface="微軟正黑體" pitchFamily="34" charset="-120"/>
          <a:cs typeface="王漢宗超明體繁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2954" b="1">
          <a:solidFill>
            <a:srgbClr val="0000FF"/>
          </a:solidFill>
          <a:latin typeface="微軟正黑體" pitchFamily="34" charset="-120"/>
          <a:ea typeface="微軟正黑體" pitchFamily="34" charset="-120"/>
          <a:cs typeface="王漢宗超明體繁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2954" b="1">
          <a:solidFill>
            <a:srgbClr val="0000FF"/>
          </a:solidFill>
          <a:latin typeface="微軟正黑體" pitchFamily="34" charset="-120"/>
          <a:ea typeface="微軟正黑體" pitchFamily="34" charset="-120"/>
          <a:cs typeface="王漢宗超明體繁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2954" b="1">
          <a:solidFill>
            <a:srgbClr val="0000FF"/>
          </a:solidFill>
          <a:latin typeface="微軟正黑體" pitchFamily="34" charset="-120"/>
          <a:ea typeface="微軟正黑體" pitchFamily="34" charset="-120"/>
          <a:cs typeface="王漢宗超明體繁" pitchFamily="18" charset="-120"/>
        </a:defRPr>
      </a:lvl5pPr>
      <a:lvl6pPr marL="422041" algn="l" rtl="0" eaLnBrk="1" fontAlgn="base" hangingPunct="1">
        <a:spcBef>
          <a:spcPct val="0"/>
        </a:spcBef>
        <a:spcAft>
          <a:spcPct val="0"/>
        </a:spcAft>
        <a:defRPr kumimoji="1" sz="4246">
          <a:solidFill>
            <a:schemeClr val="tx2"/>
          </a:solidFill>
          <a:latin typeface="Arial" charset="0"/>
          <a:ea typeface="微軟正黑體" pitchFamily="34" charset="-120"/>
        </a:defRPr>
      </a:lvl6pPr>
      <a:lvl7pPr marL="844083" algn="l" rtl="0" eaLnBrk="1" fontAlgn="base" hangingPunct="1">
        <a:spcBef>
          <a:spcPct val="0"/>
        </a:spcBef>
        <a:spcAft>
          <a:spcPct val="0"/>
        </a:spcAft>
        <a:defRPr kumimoji="1" sz="4246">
          <a:solidFill>
            <a:schemeClr val="tx2"/>
          </a:solidFill>
          <a:latin typeface="Arial" charset="0"/>
          <a:ea typeface="微軟正黑體" pitchFamily="34" charset="-120"/>
        </a:defRPr>
      </a:lvl7pPr>
      <a:lvl8pPr marL="1266124" algn="l" rtl="0" eaLnBrk="1" fontAlgn="base" hangingPunct="1">
        <a:spcBef>
          <a:spcPct val="0"/>
        </a:spcBef>
        <a:spcAft>
          <a:spcPct val="0"/>
        </a:spcAft>
        <a:defRPr kumimoji="1" sz="4246">
          <a:solidFill>
            <a:schemeClr val="tx2"/>
          </a:solidFill>
          <a:latin typeface="Arial" charset="0"/>
          <a:ea typeface="微軟正黑體" pitchFamily="34" charset="-120"/>
        </a:defRPr>
      </a:lvl8pPr>
      <a:lvl9pPr marL="1688165" algn="l" rtl="0" eaLnBrk="1" fontAlgn="base" hangingPunct="1">
        <a:spcBef>
          <a:spcPct val="0"/>
        </a:spcBef>
        <a:spcAft>
          <a:spcPct val="0"/>
        </a:spcAft>
        <a:defRPr kumimoji="1" sz="4246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16531" indent="-316531" algn="l" rtl="0" eaLnBrk="0" fontAlgn="base" hangingPunct="0">
        <a:spcBef>
          <a:spcPts val="554"/>
        </a:spcBef>
        <a:spcAft>
          <a:spcPct val="0"/>
        </a:spcAft>
        <a:buChar char="•"/>
        <a:defRPr kumimoji="1" sz="2215">
          <a:solidFill>
            <a:schemeClr val="tx1"/>
          </a:solidFill>
          <a:latin typeface="+mj-ea"/>
          <a:ea typeface="+mj-ea"/>
          <a:cs typeface="王漢宗超明體繁" pitchFamily="18" charset="-120"/>
        </a:defRPr>
      </a:lvl1pPr>
      <a:lvl2pPr marL="685817" indent="-263776" algn="l" rtl="0" eaLnBrk="0" fontAlgn="base" hangingPunct="0">
        <a:spcBef>
          <a:spcPts val="554"/>
        </a:spcBef>
        <a:spcAft>
          <a:spcPct val="0"/>
        </a:spcAft>
        <a:buChar char="–"/>
        <a:defRPr kumimoji="1" sz="2215">
          <a:solidFill>
            <a:schemeClr val="tx1"/>
          </a:solidFill>
          <a:latin typeface="+mj-ea"/>
          <a:ea typeface="+mj-ea"/>
          <a:cs typeface="王漢宗超明體繁" pitchFamily="18" charset="-120"/>
        </a:defRPr>
      </a:lvl2pPr>
      <a:lvl3pPr marL="1055103" indent="-211021" algn="l" rtl="0" eaLnBrk="0" fontAlgn="base" hangingPunct="0">
        <a:spcBef>
          <a:spcPts val="554"/>
        </a:spcBef>
        <a:spcAft>
          <a:spcPct val="0"/>
        </a:spcAft>
        <a:buChar char="•"/>
        <a:defRPr kumimoji="1" sz="2215">
          <a:solidFill>
            <a:schemeClr val="tx1"/>
          </a:solidFill>
          <a:latin typeface="+mj-ea"/>
          <a:ea typeface="+mj-ea"/>
          <a:cs typeface="王漢宗超明體繁" pitchFamily="18" charset="-120"/>
        </a:defRPr>
      </a:lvl3pPr>
      <a:lvl4pPr marL="1477145" indent="-211021" algn="l" rtl="0" eaLnBrk="0" fontAlgn="base" hangingPunct="0">
        <a:spcBef>
          <a:spcPts val="554"/>
        </a:spcBef>
        <a:spcAft>
          <a:spcPct val="0"/>
        </a:spcAft>
        <a:buChar char="–"/>
        <a:defRPr kumimoji="1" sz="2215">
          <a:solidFill>
            <a:schemeClr val="tx1"/>
          </a:solidFill>
          <a:latin typeface="+mj-ea"/>
          <a:ea typeface="+mj-ea"/>
          <a:cs typeface="王漢宗超明體繁" pitchFamily="18" charset="-120"/>
        </a:defRPr>
      </a:lvl4pPr>
      <a:lvl5pPr marL="1899186" indent="-211021" algn="l" rtl="0" eaLnBrk="0" fontAlgn="base" hangingPunct="0">
        <a:spcBef>
          <a:spcPts val="554"/>
        </a:spcBef>
        <a:spcAft>
          <a:spcPct val="0"/>
        </a:spcAft>
        <a:buChar char="»"/>
        <a:defRPr kumimoji="1" sz="2215">
          <a:solidFill>
            <a:schemeClr val="tx1"/>
          </a:solidFill>
          <a:latin typeface="+mj-ea"/>
          <a:ea typeface="+mj-ea"/>
          <a:cs typeface="王漢宗超明體繁" pitchFamily="18" charset="-120"/>
        </a:defRPr>
      </a:lvl5pPr>
      <a:lvl6pPr marL="2321227" indent="-211021" algn="l" rtl="0" eaLnBrk="1" fontAlgn="base" hangingPunct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6pPr>
      <a:lvl7pPr marL="2743269" indent="-211021" algn="l" rtl="0" eaLnBrk="1" fontAlgn="base" hangingPunct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7pPr>
      <a:lvl8pPr marL="3165310" indent="-211021" algn="l" rtl="0" eaLnBrk="1" fontAlgn="base" hangingPunct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8pPr>
      <a:lvl9pPr marL="3587351" indent="-211021" algn="l" rtl="0" eaLnBrk="1" fontAlgn="base" hangingPunct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圓角 9">
            <a:extLst>
              <a:ext uri="{FF2B5EF4-FFF2-40B4-BE49-F238E27FC236}">
                <a16:creationId xmlns:a16="http://schemas.microsoft.com/office/drawing/2014/main" xmlns="" id="{7EDD3E53-B791-4E5C-9704-F9125BD9FD36}"/>
              </a:ext>
            </a:extLst>
          </p:cNvPr>
          <p:cNvSpPr/>
          <p:nvPr/>
        </p:nvSpPr>
        <p:spPr>
          <a:xfrm>
            <a:off x="560388" y="4140539"/>
            <a:ext cx="8023225" cy="248886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xmlns="" id="{A5157A55-4014-4F19-9664-41D4CEDEF5DC}"/>
              </a:ext>
            </a:extLst>
          </p:cNvPr>
          <p:cNvSpPr/>
          <p:nvPr/>
        </p:nvSpPr>
        <p:spPr>
          <a:xfrm>
            <a:off x="560388" y="1087861"/>
            <a:ext cx="8023224" cy="259005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D08645FA-5BD3-43EC-AD3F-5D7A9192B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0574" y="1562031"/>
            <a:ext cx="7618528" cy="168114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解決廢水系統因污泥淤積，導致處理效能降低之問題。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透過簡易污泥濃縮槽設計建議，解決牧場無污泥濃縮池，影響污泥去化之問題。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xmlns="" id="{803D5593-6546-4952-AF3D-9DF1C16CF896}"/>
              </a:ext>
            </a:extLst>
          </p:cNvPr>
          <p:cNvSpPr txBox="1"/>
          <p:nvPr/>
        </p:nvSpPr>
        <p:spPr>
          <a:xfrm>
            <a:off x="371475" y="3974170"/>
            <a:ext cx="1966709" cy="605909"/>
          </a:xfrm>
          <a:prstGeom prst="roundRect">
            <a:avLst>
              <a:gd name="adj" fmla="val 50000"/>
            </a:avLst>
          </a:prstGeom>
          <a:solidFill>
            <a:srgbClr val="4DA6E3"/>
          </a:solidFill>
        </p:spPr>
        <p:txBody>
          <a:bodyPr wrap="square" anchor="ctr" anchorCtr="1">
            <a:spAutoFit/>
          </a:bodyPr>
          <a:lstStyle/>
          <a:p>
            <a:pPr algn="ctr"/>
            <a:r>
              <a:rPr lang="zh-TW" altLang="en-US" sz="2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xmlns="" id="{FB4951D7-D47B-4DF6-AED3-ACE2731C1D7F}"/>
              </a:ext>
            </a:extLst>
          </p:cNvPr>
          <p:cNvSpPr txBox="1"/>
          <p:nvPr/>
        </p:nvSpPr>
        <p:spPr>
          <a:xfrm>
            <a:off x="371475" y="895161"/>
            <a:ext cx="1966709" cy="605909"/>
          </a:xfrm>
          <a:prstGeom prst="roundRect">
            <a:avLst>
              <a:gd name="adj" fmla="val 50000"/>
            </a:avLst>
          </a:prstGeom>
          <a:solidFill>
            <a:srgbClr val="4DA6E3"/>
          </a:solidFill>
        </p:spPr>
        <p:txBody>
          <a:bodyPr wrap="square" anchor="ctr" anchorCtr="1">
            <a:spAutoFit/>
          </a:bodyPr>
          <a:lstStyle/>
          <a:p>
            <a:pPr algn="ctr"/>
            <a:r>
              <a:rPr lang="zh-TW" altLang="en-US" sz="2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欲解決問題</a:t>
            </a:r>
          </a:p>
        </p:txBody>
      </p:sp>
      <p:sp>
        <p:nvSpPr>
          <p:cNvPr id="7" name="內容版面配置區 2">
            <a:extLst>
              <a:ext uri="{FF2B5EF4-FFF2-40B4-BE49-F238E27FC236}">
                <a16:creationId xmlns:a16="http://schemas.microsoft.com/office/drawing/2014/main" xmlns="" id="{1FB2B67E-D5A9-4329-A0CD-A2B05CBEA668}"/>
              </a:ext>
            </a:extLst>
          </p:cNvPr>
          <p:cNvSpPr txBox="1">
            <a:spLocks/>
          </p:cNvSpPr>
          <p:nvPr/>
        </p:nvSpPr>
        <p:spPr>
          <a:xfrm>
            <a:off x="770052" y="4229133"/>
            <a:ext cx="7886700" cy="16811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內容版面配置區 2">
            <a:extLst>
              <a:ext uri="{FF2B5EF4-FFF2-40B4-BE49-F238E27FC236}">
                <a16:creationId xmlns:a16="http://schemas.microsoft.com/office/drawing/2014/main" xmlns="" id="{1006A595-5AAD-4ED6-865C-E133C29C251D}"/>
              </a:ext>
            </a:extLst>
          </p:cNvPr>
          <p:cNvSpPr txBox="1">
            <a:spLocks/>
          </p:cNvSpPr>
          <p:nvPr/>
        </p:nvSpPr>
        <p:spPr>
          <a:xfrm>
            <a:off x="753669" y="4630573"/>
            <a:ext cx="7852904" cy="20473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設立低建置成本污泥濃縮槽設計建議。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易於設置與整合現行廢水處理系統，並達成污泥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濃縮之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效果。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xmlns="" id="{DCF2EBCB-9E6C-471A-8615-9B3A530BF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001233" cy="887323"/>
          </a:xfrm>
        </p:spPr>
        <p:txBody>
          <a:bodyPr>
            <a:normAutofit/>
          </a:bodyPr>
          <a:lstStyle/>
          <a:p>
            <a:pPr algn="ctr"/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簡易型污泥濃縮系統規劃設計目的</a:t>
            </a:r>
          </a:p>
        </p:txBody>
      </p:sp>
    </p:spTree>
    <p:extLst>
      <p:ext uri="{BB962C8B-B14F-4D97-AF65-F5344CB8AC3E}">
        <p14:creationId xmlns:p14="http://schemas.microsoft.com/office/powerpoint/2010/main" val="88381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群組 41">
            <a:extLst>
              <a:ext uri="{FF2B5EF4-FFF2-40B4-BE49-F238E27FC236}">
                <a16:creationId xmlns:a16="http://schemas.microsoft.com/office/drawing/2014/main" xmlns="" id="{479CF9AD-7C39-4EEA-A2E0-CC677630B63C}"/>
              </a:ext>
            </a:extLst>
          </p:cNvPr>
          <p:cNvGrpSpPr/>
          <p:nvPr/>
        </p:nvGrpSpPr>
        <p:grpSpPr>
          <a:xfrm>
            <a:off x="1635679" y="3166167"/>
            <a:ext cx="1342391" cy="1612376"/>
            <a:chOff x="1070656" y="2807570"/>
            <a:chExt cx="1342391" cy="1732975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xmlns="" id="{5F6ECBBC-3F55-423C-B693-C28605C681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8" t="12316"/>
            <a:stretch/>
          </p:blipFill>
          <p:spPr>
            <a:xfrm rot="16200000">
              <a:off x="888612" y="3016110"/>
              <a:ext cx="1706479" cy="1342391"/>
            </a:xfrm>
            <a:prstGeom prst="rect">
              <a:avLst/>
            </a:prstGeom>
          </p:spPr>
        </p:pic>
        <p:sp>
          <p:nvSpPr>
            <p:cNvPr id="39" name="矩形 38">
              <a:extLst>
                <a:ext uri="{FF2B5EF4-FFF2-40B4-BE49-F238E27FC236}">
                  <a16:creationId xmlns:a16="http://schemas.microsoft.com/office/drawing/2014/main" xmlns="" id="{E799FEAF-978C-4558-BC41-E61870694CE4}"/>
                </a:ext>
              </a:extLst>
            </p:cNvPr>
            <p:cNvSpPr/>
            <p:nvPr/>
          </p:nvSpPr>
          <p:spPr>
            <a:xfrm>
              <a:off x="1070656" y="2807570"/>
              <a:ext cx="480530" cy="1600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0" name="群組 29">
            <a:extLst>
              <a:ext uri="{FF2B5EF4-FFF2-40B4-BE49-F238E27FC236}">
                <a16:creationId xmlns:a16="http://schemas.microsoft.com/office/drawing/2014/main" xmlns="" id="{148909B3-964A-4840-ADD0-D8E9FACFDB0E}"/>
              </a:ext>
            </a:extLst>
          </p:cNvPr>
          <p:cNvGrpSpPr/>
          <p:nvPr/>
        </p:nvGrpSpPr>
        <p:grpSpPr>
          <a:xfrm>
            <a:off x="6634916" y="4292809"/>
            <a:ext cx="2294043" cy="488943"/>
            <a:chOff x="6287318" y="2846815"/>
            <a:chExt cx="2294043" cy="954157"/>
          </a:xfrm>
        </p:grpSpPr>
        <p:sp>
          <p:nvSpPr>
            <p:cNvPr id="22" name="梯形 21">
              <a:extLst>
                <a:ext uri="{FF2B5EF4-FFF2-40B4-BE49-F238E27FC236}">
                  <a16:creationId xmlns:a16="http://schemas.microsoft.com/office/drawing/2014/main" xmlns="" id="{DD36E391-8903-493A-AFEE-90C70C5082C1}"/>
                </a:ext>
              </a:extLst>
            </p:cNvPr>
            <p:cNvSpPr/>
            <p:nvPr/>
          </p:nvSpPr>
          <p:spPr>
            <a:xfrm rot="5400000">
              <a:off x="7175763" y="2533132"/>
              <a:ext cx="379695" cy="1810157"/>
            </a:xfrm>
            <a:prstGeom prst="trapezoid">
              <a:avLst>
                <a:gd name="adj" fmla="val 7967"/>
              </a:avLst>
            </a:prstGeom>
            <a:pattFill prst="lgConfetti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A59E4D72-010D-41DD-A594-658CD1EA4A45}"/>
                </a:ext>
              </a:extLst>
            </p:cNvPr>
            <p:cNvSpPr/>
            <p:nvPr/>
          </p:nvSpPr>
          <p:spPr>
            <a:xfrm>
              <a:off x="6287318" y="2846815"/>
              <a:ext cx="159242" cy="954153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F43E256-EF1B-40D5-9E3B-FF7287C5690B}"/>
                </a:ext>
              </a:extLst>
            </p:cNvPr>
            <p:cNvSpPr/>
            <p:nvPr/>
          </p:nvSpPr>
          <p:spPr>
            <a:xfrm>
              <a:off x="8275771" y="2846815"/>
              <a:ext cx="159242" cy="954143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62922B9C-9310-44A3-90FB-50D9D9560FD5}"/>
                </a:ext>
              </a:extLst>
            </p:cNvPr>
            <p:cNvSpPr/>
            <p:nvPr/>
          </p:nvSpPr>
          <p:spPr>
            <a:xfrm rot="16909173">
              <a:off x="6753176" y="3251028"/>
              <a:ext cx="89219" cy="73146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68EE3AA5-2DC7-4FF5-B1C5-94F2C187BDBD}"/>
                </a:ext>
              </a:extLst>
            </p:cNvPr>
            <p:cNvSpPr/>
            <p:nvPr/>
          </p:nvSpPr>
          <p:spPr>
            <a:xfrm>
              <a:off x="7140844" y="3549224"/>
              <a:ext cx="45719" cy="25174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AB7D3AC9-F319-4CC5-9CB6-B2C4AD267FA7}"/>
                </a:ext>
              </a:extLst>
            </p:cNvPr>
            <p:cNvSpPr/>
            <p:nvPr/>
          </p:nvSpPr>
          <p:spPr>
            <a:xfrm rot="4690827" flipV="1">
              <a:off x="7857765" y="3235048"/>
              <a:ext cx="117736" cy="74645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E1260D31-123C-4B2A-8488-D507D91E9C50}"/>
                </a:ext>
              </a:extLst>
            </p:cNvPr>
            <p:cNvSpPr/>
            <p:nvPr/>
          </p:nvSpPr>
          <p:spPr>
            <a:xfrm rot="16200000">
              <a:off x="7318952" y="3577145"/>
              <a:ext cx="45719" cy="40193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A26E8F62-B98C-41E5-B7D4-AEA6B6ACC977}"/>
                </a:ext>
              </a:extLst>
            </p:cNvPr>
            <p:cNvSpPr/>
            <p:nvPr/>
          </p:nvSpPr>
          <p:spPr>
            <a:xfrm>
              <a:off x="7532425" y="3549224"/>
              <a:ext cx="45719" cy="25174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5" name="流程圖: 接點 14">
              <a:extLst>
                <a:ext uri="{FF2B5EF4-FFF2-40B4-BE49-F238E27FC236}">
                  <a16:creationId xmlns:a16="http://schemas.microsoft.com/office/drawing/2014/main" xmlns="" id="{00FB3392-6B46-4ED0-9C57-94619E28C559}"/>
                </a:ext>
              </a:extLst>
            </p:cNvPr>
            <p:cNvSpPr/>
            <p:nvPr/>
          </p:nvSpPr>
          <p:spPr>
            <a:xfrm>
              <a:off x="7214449" y="3447343"/>
              <a:ext cx="282597" cy="293527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6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16" name="直線接點 15">
              <a:extLst>
                <a:ext uri="{FF2B5EF4-FFF2-40B4-BE49-F238E27FC236}">
                  <a16:creationId xmlns:a16="http://schemas.microsoft.com/office/drawing/2014/main" xmlns="" id="{B2E613C6-3731-40BA-9479-697CA87E7717}"/>
                </a:ext>
              </a:extLst>
            </p:cNvPr>
            <p:cNvCxnSpPr>
              <a:cxnSpLocks/>
            </p:cNvCxnSpPr>
            <p:nvPr/>
          </p:nvCxnSpPr>
          <p:spPr>
            <a:xfrm>
              <a:off x="6456462" y="3254481"/>
              <a:ext cx="182921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接點 16">
              <a:extLst>
                <a:ext uri="{FF2B5EF4-FFF2-40B4-BE49-F238E27FC236}">
                  <a16:creationId xmlns:a16="http://schemas.microsoft.com/office/drawing/2014/main" xmlns="" id="{8CBFC277-7758-4C10-858A-1B0A11A61501}"/>
                </a:ext>
              </a:extLst>
            </p:cNvPr>
            <p:cNvCxnSpPr>
              <a:cxnSpLocks/>
            </p:cNvCxnSpPr>
            <p:nvPr/>
          </p:nvCxnSpPr>
          <p:spPr>
            <a:xfrm>
              <a:off x="6442300" y="3045361"/>
              <a:ext cx="182921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線接點 17">
              <a:extLst>
                <a:ext uri="{FF2B5EF4-FFF2-40B4-BE49-F238E27FC236}">
                  <a16:creationId xmlns:a16="http://schemas.microsoft.com/office/drawing/2014/main" xmlns="" id="{BAFC5610-DDC4-4C13-A523-570300CECD85}"/>
                </a:ext>
              </a:extLst>
            </p:cNvPr>
            <p:cNvCxnSpPr>
              <a:cxnSpLocks/>
            </p:cNvCxnSpPr>
            <p:nvPr/>
          </p:nvCxnSpPr>
          <p:spPr>
            <a:xfrm>
              <a:off x="6442300" y="2881694"/>
              <a:ext cx="182921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xmlns="" id="{348CC525-C340-4D62-A0BD-48B23FCCAA80}"/>
                </a:ext>
              </a:extLst>
            </p:cNvPr>
            <p:cNvSpPr txBox="1"/>
            <p:nvPr/>
          </p:nvSpPr>
          <p:spPr>
            <a:xfrm>
              <a:off x="8396630" y="3052465"/>
              <a:ext cx="1847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9DAC8C20-CBBA-4052-8FA1-9CFCB0F13DAF}"/>
                </a:ext>
              </a:extLst>
            </p:cNvPr>
            <p:cNvSpPr/>
            <p:nvPr/>
          </p:nvSpPr>
          <p:spPr>
            <a:xfrm>
              <a:off x="6452460" y="3061935"/>
              <a:ext cx="1815813" cy="166503"/>
            </a:xfrm>
            <a:prstGeom prst="rect">
              <a:avLst/>
            </a:prstGeom>
            <a:pattFill prst="smConfetti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</p:grpSp>
      <p:grpSp>
        <p:nvGrpSpPr>
          <p:cNvPr id="41" name="群組 40">
            <a:extLst>
              <a:ext uri="{FF2B5EF4-FFF2-40B4-BE49-F238E27FC236}">
                <a16:creationId xmlns:a16="http://schemas.microsoft.com/office/drawing/2014/main" xmlns="" id="{87B29990-75D4-46A8-B47D-5614F01E7422}"/>
              </a:ext>
            </a:extLst>
          </p:cNvPr>
          <p:cNvGrpSpPr/>
          <p:nvPr/>
        </p:nvGrpSpPr>
        <p:grpSpPr>
          <a:xfrm>
            <a:off x="4140073" y="1272764"/>
            <a:ext cx="1718567" cy="3334559"/>
            <a:chOff x="3483610" y="1046802"/>
            <a:chExt cx="1753465" cy="3574529"/>
          </a:xfrm>
        </p:grpSpPr>
        <p:pic>
          <p:nvPicPr>
            <p:cNvPr id="7" name="圖片 6">
              <a:extLst>
                <a:ext uri="{FF2B5EF4-FFF2-40B4-BE49-F238E27FC236}">
                  <a16:creationId xmlns:a16="http://schemas.microsoft.com/office/drawing/2014/main" xmlns="" id="{103AAF13-9A7E-42A7-95AF-AC971673FB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57" r="16768" b="-172"/>
            <a:stretch/>
          </p:blipFill>
          <p:spPr>
            <a:xfrm>
              <a:off x="3483610" y="1046802"/>
              <a:ext cx="1753465" cy="3574529"/>
            </a:xfrm>
            <a:prstGeom prst="rect">
              <a:avLst/>
            </a:prstGeom>
          </p:spPr>
        </p:pic>
        <p:sp>
          <p:nvSpPr>
            <p:cNvPr id="40" name="矩形 39">
              <a:extLst>
                <a:ext uri="{FF2B5EF4-FFF2-40B4-BE49-F238E27FC236}">
                  <a16:creationId xmlns:a16="http://schemas.microsoft.com/office/drawing/2014/main" xmlns="" id="{80114D5E-184A-4FB0-92DC-DD2DEB4BD654}"/>
                </a:ext>
              </a:extLst>
            </p:cNvPr>
            <p:cNvSpPr/>
            <p:nvPr/>
          </p:nvSpPr>
          <p:spPr>
            <a:xfrm>
              <a:off x="3483610" y="1131170"/>
              <a:ext cx="762008" cy="12155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56" name="群組 55">
            <a:extLst>
              <a:ext uri="{FF2B5EF4-FFF2-40B4-BE49-F238E27FC236}">
                <a16:creationId xmlns:a16="http://schemas.microsoft.com/office/drawing/2014/main" xmlns="" id="{66A46035-259C-44D1-8473-9DB12189C1EB}"/>
              </a:ext>
            </a:extLst>
          </p:cNvPr>
          <p:cNvGrpSpPr/>
          <p:nvPr/>
        </p:nvGrpSpPr>
        <p:grpSpPr>
          <a:xfrm>
            <a:off x="1599978" y="2373808"/>
            <a:ext cx="1692630" cy="526323"/>
            <a:chOff x="120049" y="1108565"/>
            <a:chExt cx="1456642" cy="526326"/>
          </a:xfrm>
        </p:grpSpPr>
        <p:sp>
          <p:nvSpPr>
            <p:cNvPr id="57" name="矩形 56">
              <a:extLst>
                <a:ext uri="{FF2B5EF4-FFF2-40B4-BE49-F238E27FC236}">
                  <a16:creationId xmlns:a16="http://schemas.microsoft.com/office/drawing/2014/main" xmlns="" id="{03DD9370-92CD-4AE6-B760-4AC2E91365FB}"/>
                </a:ext>
              </a:extLst>
            </p:cNvPr>
            <p:cNvSpPr/>
            <p:nvPr/>
          </p:nvSpPr>
          <p:spPr>
            <a:xfrm>
              <a:off x="315630" y="1265557"/>
              <a:ext cx="184731" cy="3693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grpSp>
          <p:nvGrpSpPr>
            <p:cNvPr id="58" name="组合 6">
              <a:extLst>
                <a:ext uri="{FF2B5EF4-FFF2-40B4-BE49-F238E27FC236}">
                  <a16:creationId xmlns:a16="http://schemas.microsoft.com/office/drawing/2014/main" xmlns="" id="{8962708B-CE7D-49AD-B3BC-DF80130487B7}"/>
                </a:ext>
              </a:extLst>
            </p:cNvPr>
            <p:cNvGrpSpPr/>
            <p:nvPr/>
          </p:nvGrpSpPr>
          <p:grpSpPr>
            <a:xfrm>
              <a:off x="120049" y="1108565"/>
              <a:ext cx="1456642" cy="501373"/>
              <a:chOff x="1336887" y="1860821"/>
              <a:chExt cx="3099344" cy="562918"/>
            </a:xfrm>
          </p:grpSpPr>
          <p:sp>
            <p:nvSpPr>
              <p:cNvPr id="60" name="等腰三角形 59">
                <a:extLst>
                  <a:ext uri="{FF2B5EF4-FFF2-40B4-BE49-F238E27FC236}">
                    <a16:creationId xmlns:a16="http://schemas.microsoft.com/office/drawing/2014/main" xmlns="" id="{0C1A116D-C336-4160-8CDB-479C963A4D0E}"/>
                  </a:ext>
                </a:extLst>
              </p:cNvPr>
              <p:cNvSpPr/>
              <p:nvPr/>
            </p:nvSpPr>
            <p:spPr>
              <a:xfrm rot="10800000">
                <a:off x="1337478" y="1932496"/>
                <a:ext cx="525603" cy="250842"/>
              </a:xfrm>
              <a:prstGeom prst="triangl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101600" dist="38100" dir="27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+mn-cs"/>
                </a:endParaRPr>
              </a:p>
            </p:txBody>
          </p:sp>
          <p:sp>
            <p:nvSpPr>
              <p:cNvPr id="59" name="圆角矩形 59">
                <a:extLst>
                  <a:ext uri="{FF2B5EF4-FFF2-40B4-BE49-F238E27FC236}">
                    <a16:creationId xmlns:a16="http://schemas.microsoft.com/office/drawing/2014/main" xmlns="" id="{E10B6FC6-38AF-4C9F-B061-0A4235F65FDA}"/>
                  </a:ext>
                </a:extLst>
              </p:cNvPr>
              <p:cNvSpPr/>
              <p:nvPr/>
            </p:nvSpPr>
            <p:spPr>
              <a:xfrm>
                <a:off x="1359705" y="2057918"/>
                <a:ext cx="3076526" cy="365821"/>
              </a:xfrm>
              <a:prstGeom prst="roundRect">
                <a:avLst>
                  <a:gd name="adj" fmla="val 7796"/>
                </a:avLst>
              </a:prstGeom>
              <a:noFill/>
              <a:ln>
                <a:solidFill>
                  <a:srgbClr val="F79646"/>
                </a:solidFill>
              </a:ln>
              <a:effectLst>
                <a:outerShdw blurRad="127000" dist="38100" dir="27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en-US" altLang="zh-CN" dirty="0" smtClean="0">
                    <a:solidFill>
                      <a:schemeClr val="tx1"/>
                    </a:solidFill>
                    <a:latin typeface="思源黑体" panose="020B0500000000000000" pitchFamily="34" charset="-122"/>
                    <a:ea typeface="思源黑体" panose="020B0500000000000000" pitchFamily="34" charset="-122"/>
                  </a:rPr>
                  <a:t>1</a:t>
                </a:r>
                <a:r>
                  <a:rPr kumimoji="1" lang="en-US" altLang="zh-TW" dirty="0" smtClean="0">
                    <a:solidFill>
                      <a:schemeClr val="tx1"/>
                    </a:solidFill>
                    <a:latin typeface="思源黑体" panose="020B0500000000000000" pitchFamily="34" charset="-122"/>
                    <a:ea typeface="思源黑体" panose="020B0500000000000000" pitchFamily="34" charset="-122"/>
                  </a:rPr>
                  <a:t>0-15</a:t>
                </a:r>
                <a:r>
                  <a:rPr kumimoji="1" lang="zh-TW" altLang="en-US" dirty="0" smtClean="0">
                    <a:solidFill>
                      <a:schemeClr val="tx1"/>
                    </a:solidFill>
                    <a:latin typeface="思源黑体" panose="020B0500000000000000" pitchFamily="34" charset="-122"/>
                    <a:ea typeface="思源黑体" panose="020B0500000000000000" pitchFamily="34" charset="-122"/>
                  </a:rPr>
                  <a:t>噸</a:t>
                </a:r>
                <a:r>
                  <a:rPr kumimoji="1" lang="zh-CN" altLang="en-US" dirty="0" smtClean="0">
                    <a:solidFill>
                      <a:schemeClr val="tx1"/>
                    </a:solidFill>
                    <a:latin typeface="思源黑体" panose="020B0500000000000000" pitchFamily="34" charset="-122"/>
                    <a:ea typeface="思源黑体" panose="020B0500000000000000" pitchFamily="34" charset="-122"/>
                  </a:rPr>
                  <a:t>桶</a:t>
                </a:r>
                <a:r>
                  <a:rPr kumimoji="1" lang="zh-CN" altLang="en-US" dirty="0">
                    <a:solidFill>
                      <a:schemeClr val="tx1"/>
                    </a:solidFill>
                    <a:latin typeface="思源黑体" panose="020B0500000000000000" pitchFamily="34" charset="-122"/>
                    <a:ea typeface="思源黑体" panose="020B0500000000000000" pitchFamily="34" charset="-122"/>
                  </a:rPr>
                  <a:t>槽</a:t>
                </a:r>
              </a:p>
            </p:txBody>
          </p:sp>
          <p:sp>
            <p:nvSpPr>
              <p:cNvPr id="61" name="文本框 5">
                <a:extLst>
                  <a:ext uri="{FF2B5EF4-FFF2-40B4-BE49-F238E27FC236}">
                    <a16:creationId xmlns:a16="http://schemas.microsoft.com/office/drawing/2014/main" xmlns="" id="{CBFEFF7C-8EE1-401E-9B3C-791621681377}"/>
                  </a:ext>
                </a:extLst>
              </p:cNvPr>
              <p:cNvSpPr txBox="1"/>
              <p:nvPr/>
            </p:nvSpPr>
            <p:spPr>
              <a:xfrm>
                <a:off x="1336887" y="1860821"/>
                <a:ext cx="556638" cy="310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CN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996633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思源黑体" panose="020B0500000000000000" pitchFamily="34" charset="-122"/>
                    <a:cs typeface="Times New Roman" panose="02020603050405020304" pitchFamily="18" charset="0"/>
                  </a:rPr>
                  <a:t>1</a:t>
                </a:r>
                <a:endParaRPr kumimoji="1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996633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思源黑体" panose="020B0500000000000000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68" name="群組 67">
            <a:extLst>
              <a:ext uri="{FF2B5EF4-FFF2-40B4-BE49-F238E27FC236}">
                <a16:creationId xmlns:a16="http://schemas.microsoft.com/office/drawing/2014/main" xmlns="" id="{3BB08571-5F4F-471C-AC03-97BC480300CB}"/>
              </a:ext>
            </a:extLst>
          </p:cNvPr>
          <p:cNvGrpSpPr/>
          <p:nvPr/>
        </p:nvGrpSpPr>
        <p:grpSpPr>
          <a:xfrm>
            <a:off x="6826403" y="3668606"/>
            <a:ext cx="1726014" cy="513416"/>
            <a:chOff x="130774" y="1124612"/>
            <a:chExt cx="1726014" cy="513419"/>
          </a:xfrm>
        </p:grpSpPr>
        <p:sp>
          <p:nvSpPr>
            <p:cNvPr id="69" name="矩形 68">
              <a:extLst>
                <a:ext uri="{FF2B5EF4-FFF2-40B4-BE49-F238E27FC236}">
                  <a16:creationId xmlns:a16="http://schemas.microsoft.com/office/drawing/2014/main" xmlns="" id="{5C1FE49B-0160-41A4-8ED6-E9764AC874C7}"/>
                </a:ext>
              </a:extLst>
            </p:cNvPr>
            <p:cNvSpPr/>
            <p:nvPr/>
          </p:nvSpPr>
          <p:spPr>
            <a:xfrm>
              <a:off x="315630" y="1265557"/>
              <a:ext cx="184731" cy="3693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grpSp>
          <p:nvGrpSpPr>
            <p:cNvPr id="70" name="组合 6">
              <a:extLst>
                <a:ext uri="{FF2B5EF4-FFF2-40B4-BE49-F238E27FC236}">
                  <a16:creationId xmlns:a16="http://schemas.microsoft.com/office/drawing/2014/main" xmlns="" id="{3EA54496-92E2-4694-8DD5-93F8CB3C2D34}"/>
                </a:ext>
              </a:extLst>
            </p:cNvPr>
            <p:cNvGrpSpPr/>
            <p:nvPr/>
          </p:nvGrpSpPr>
          <p:grpSpPr>
            <a:xfrm>
              <a:off x="130774" y="1124612"/>
              <a:ext cx="1726014" cy="513419"/>
              <a:chOff x="1359707" y="1878832"/>
              <a:chExt cx="3672496" cy="576441"/>
            </a:xfrm>
          </p:grpSpPr>
          <p:sp>
            <p:nvSpPr>
              <p:cNvPr id="71" name="圆角矩形 59">
                <a:extLst>
                  <a:ext uri="{FF2B5EF4-FFF2-40B4-BE49-F238E27FC236}">
                    <a16:creationId xmlns:a16="http://schemas.microsoft.com/office/drawing/2014/main" xmlns="" id="{30A1359E-75BA-4367-B47B-E717B8DB26EF}"/>
                  </a:ext>
                </a:extLst>
              </p:cNvPr>
              <p:cNvSpPr/>
              <p:nvPr/>
            </p:nvSpPr>
            <p:spPr>
              <a:xfrm>
                <a:off x="1359707" y="2057920"/>
                <a:ext cx="3672496" cy="397353"/>
              </a:xfrm>
              <a:prstGeom prst="roundRect">
                <a:avLst>
                  <a:gd name="adj" fmla="val 7796"/>
                </a:avLst>
              </a:prstGeom>
              <a:noFill/>
              <a:ln>
                <a:solidFill>
                  <a:srgbClr val="F79646"/>
                </a:solidFill>
              </a:ln>
              <a:effectLst>
                <a:outerShdw blurRad="127000" dist="38100" dir="27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zh-TW" altLang="en-US" dirty="0">
                    <a:solidFill>
                      <a:schemeClr val="tx1"/>
                    </a:solidFill>
                    <a:latin typeface="思源黑体" panose="020B0500000000000000" pitchFamily="34" charset="-122"/>
                    <a:ea typeface="思源黑体" panose="020B0500000000000000" pitchFamily="34" charset="-122"/>
                  </a:rPr>
                  <a:t>污泥曬乾床</a:t>
                </a:r>
              </a:p>
            </p:txBody>
          </p:sp>
          <p:sp>
            <p:nvSpPr>
              <p:cNvPr id="72" name="等腰三角形 71">
                <a:extLst>
                  <a:ext uri="{FF2B5EF4-FFF2-40B4-BE49-F238E27FC236}">
                    <a16:creationId xmlns:a16="http://schemas.microsoft.com/office/drawing/2014/main" xmlns="" id="{7C6477D9-EFFD-45E2-9357-56C80D80388D}"/>
                  </a:ext>
                </a:extLst>
              </p:cNvPr>
              <p:cNvSpPr/>
              <p:nvPr/>
            </p:nvSpPr>
            <p:spPr>
              <a:xfrm rot="10800000">
                <a:off x="1416292" y="1960308"/>
                <a:ext cx="525603" cy="250842"/>
              </a:xfrm>
              <a:prstGeom prst="triangl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101600" dist="38100" dir="27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+mn-cs"/>
                </a:endParaRPr>
              </a:p>
            </p:txBody>
          </p:sp>
          <p:sp>
            <p:nvSpPr>
              <p:cNvPr id="73" name="文本框 5">
                <a:extLst>
                  <a:ext uri="{FF2B5EF4-FFF2-40B4-BE49-F238E27FC236}">
                    <a16:creationId xmlns:a16="http://schemas.microsoft.com/office/drawing/2014/main" xmlns="" id="{F770FA7A-589F-4004-BED4-B29C13E272C8}"/>
                  </a:ext>
                </a:extLst>
              </p:cNvPr>
              <p:cNvSpPr txBox="1"/>
              <p:nvPr/>
            </p:nvSpPr>
            <p:spPr>
              <a:xfrm>
                <a:off x="1397742" y="1878832"/>
                <a:ext cx="556638" cy="3110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CN" sz="1200" b="1" dirty="0">
                    <a:solidFill>
                      <a:srgbClr val="996633"/>
                    </a:solidFill>
                    <a:latin typeface="Times New Roman" panose="02020603050405020304" pitchFamily="18" charset="0"/>
                    <a:ea typeface="思源黑体" panose="020B0500000000000000" pitchFamily="34" charset="-122"/>
                    <a:cs typeface="Times New Roman" panose="02020603050405020304" pitchFamily="18" charset="0"/>
                  </a:rPr>
                  <a:t>3</a:t>
                </a:r>
                <a:endParaRPr kumimoji="1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996633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思源黑体" panose="020B0500000000000000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75" name="矩形: 圓角 74">
            <a:extLst>
              <a:ext uri="{FF2B5EF4-FFF2-40B4-BE49-F238E27FC236}">
                <a16:creationId xmlns:a16="http://schemas.microsoft.com/office/drawing/2014/main" xmlns="" id="{D190D52C-62BC-4FA4-925C-C3FAA2DA0629}"/>
              </a:ext>
            </a:extLst>
          </p:cNvPr>
          <p:cNvSpPr/>
          <p:nvPr/>
        </p:nvSpPr>
        <p:spPr>
          <a:xfrm>
            <a:off x="3986563" y="4783266"/>
            <a:ext cx="2255296" cy="202461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第二濃縮池</a:t>
            </a:r>
          </a:p>
          <a:p>
            <a:pPr algn="just"/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利用重力濃縮降低污泥的含水率及減小污泥的體積，將污泥調控成工業所需高品質污泥。</a:t>
            </a:r>
          </a:p>
        </p:txBody>
      </p:sp>
      <p:sp>
        <p:nvSpPr>
          <p:cNvPr id="78" name="矩形: 圓角 77">
            <a:extLst>
              <a:ext uri="{FF2B5EF4-FFF2-40B4-BE49-F238E27FC236}">
                <a16:creationId xmlns:a16="http://schemas.microsoft.com/office/drawing/2014/main" xmlns="" id="{3AF341A4-21AF-4E89-A53E-E377268B6A24}"/>
              </a:ext>
            </a:extLst>
          </p:cNvPr>
          <p:cNvSpPr/>
          <p:nvPr/>
        </p:nvSpPr>
        <p:spPr>
          <a:xfrm>
            <a:off x="1294101" y="4789293"/>
            <a:ext cx="2279553" cy="189449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第一濃縮池</a:t>
            </a:r>
            <a:endParaRPr lang="en-US" altLang="zh-TW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濃縮系統可藉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由二次濃縮達到減少污泥含水率之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效能。第一濃縮池進行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污泥初步沉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降。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9" name="矩形: 圓角 78">
            <a:extLst>
              <a:ext uri="{FF2B5EF4-FFF2-40B4-BE49-F238E27FC236}">
                <a16:creationId xmlns:a16="http://schemas.microsoft.com/office/drawing/2014/main" xmlns="" id="{A7903B96-AE1C-4AB8-8AD8-A58730FCE2E7}"/>
              </a:ext>
            </a:extLst>
          </p:cNvPr>
          <p:cNvSpPr/>
          <p:nvPr/>
        </p:nvSpPr>
        <p:spPr>
          <a:xfrm>
            <a:off x="6654768" y="4789293"/>
            <a:ext cx="2181825" cy="189449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污泥曬乾床</a:t>
            </a:r>
            <a:endParaRPr lang="en-US" altLang="zh-TW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靠自然重力排水，並配合日曬、風乾使污泥乾燥，減少污泥水分及體積。</a:t>
            </a:r>
          </a:p>
        </p:txBody>
      </p:sp>
      <p:sp>
        <p:nvSpPr>
          <p:cNvPr id="48" name="文字方塊 47">
            <a:extLst>
              <a:ext uri="{FF2B5EF4-FFF2-40B4-BE49-F238E27FC236}">
                <a16:creationId xmlns:a16="http://schemas.microsoft.com/office/drawing/2014/main" xmlns="" id="{1C972F3E-BB95-4642-8F82-A0146DDCED1E}"/>
              </a:ext>
            </a:extLst>
          </p:cNvPr>
          <p:cNvSpPr txBox="1"/>
          <p:nvPr/>
        </p:nvSpPr>
        <p:spPr>
          <a:xfrm>
            <a:off x="882869" y="219077"/>
            <a:ext cx="7740031" cy="605909"/>
          </a:xfrm>
          <a:prstGeom prst="roundRect">
            <a:avLst>
              <a:gd name="adj" fmla="val 50000"/>
            </a:avLst>
          </a:prstGeom>
          <a:solidFill>
            <a:srgbClr val="4DA6E3"/>
          </a:solidFill>
        </p:spPr>
        <p:txBody>
          <a:bodyPr wrap="square" anchor="ctr" anchorCtr="1">
            <a:spAutoFit/>
          </a:bodyPr>
          <a:lstStyle/>
          <a:p>
            <a:pPr algn="ctr"/>
            <a:r>
              <a:rPr lang="zh-TW" altLang="en-US" sz="2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污泥濃縮系統</a:t>
            </a:r>
          </a:p>
        </p:txBody>
      </p:sp>
      <p:sp>
        <p:nvSpPr>
          <p:cNvPr id="49" name="文字方塊 48">
            <a:extLst>
              <a:ext uri="{FF2B5EF4-FFF2-40B4-BE49-F238E27FC236}">
                <a16:creationId xmlns:a16="http://schemas.microsoft.com/office/drawing/2014/main" xmlns="" id="{4500E5FE-18EF-448A-8DE7-6357CB76C217}"/>
              </a:ext>
            </a:extLst>
          </p:cNvPr>
          <p:cNvSpPr txBox="1"/>
          <p:nvPr/>
        </p:nvSpPr>
        <p:spPr>
          <a:xfrm>
            <a:off x="1011660" y="946731"/>
            <a:ext cx="1980029" cy="400110"/>
          </a:xfrm>
          <a:prstGeom prst="rect">
            <a:avLst/>
          </a:prstGeom>
          <a:solidFill>
            <a:srgbClr val="FFD966"/>
          </a:solidFill>
          <a:ln w="28575">
            <a:solidFill>
              <a:srgbClr val="FFD966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單元功能及目的</a:t>
            </a:r>
          </a:p>
        </p:txBody>
      </p:sp>
      <p:sp>
        <p:nvSpPr>
          <p:cNvPr id="3" name="矩形 2"/>
          <p:cNvSpPr/>
          <p:nvPr/>
        </p:nvSpPr>
        <p:spPr>
          <a:xfrm>
            <a:off x="1169483" y="4621587"/>
            <a:ext cx="432000" cy="7155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1" name="矩形 50"/>
          <p:cNvSpPr/>
          <p:nvPr/>
        </p:nvSpPr>
        <p:spPr>
          <a:xfrm rot="5400000">
            <a:off x="1047222" y="4080313"/>
            <a:ext cx="1026968" cy="7918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6" name="矩形 75"/>
          <p:cNvSpPr/>
          <p:nvPr/>
        </p:nvSpPr>
        <p:spPr>
          <a:xfrm>
            <a:off x="2799494" y="4361840"/>
            <a:ext cx="1274640" cy="90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77" name="矩形 76"/>
          <p:cNvSpPr/>
          <p:nvPr/>
        </p:nvSpPr>
        <p:spPr>
          <a:xfrm rot="5400000">
            <a:off x="2768532" y="3092308"/>
            <a:ext cx="2521201" cy="90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1" name="群組 80">
            <a:extLst>
              <a:ext uri="{FF2B5EF4-FFF2-40B4-BE49-F238E27FC236}">
                <a16:creationId xmlns:a16="http://schemas.microsoft.com/office/drawing/2014/main" xmlns="" id="{2C2D216A-55F3-4D32-94A0-0C04C9A1C1F2}"/>
              </a:ext>
            </a:extLst>
          </p:cNvPr>
          <p:cNvGrpSpPr/>
          <p:nvPr/>
        </p:nvGrpSpPr>
        <p:grpSpPr>
          <a:xfrm>
            <a:off x="4074132" y="849826"/>
            <a:ext cx="1784507" cy="510278"/>
            <a:chOff x="130773" y="1124610"/>
            <a:chExt cx="1784507" cy="510281"/>
          </a:xfrm>
        </p:grpSpPr>
        <p:sp>
          <p:nvSpPr>
            <p:cNvPr id="82" name="矩形 81">
              <a:extLst>
                <a:ext uri="{FF2B5EF4-FFF2-40B4-BE49-F238E27FC236}">
                  <a16:creationId xmlns:a16="http://schemas.microsoft.com/office/drawing/2014/main" xmlns="" id="{78682007-853D-448B-869B-0AE621068195}"/>
                </a:ext>
              </a:extLst>
            </p:cNvPr>
            <p:cNvSpPr/>
            <p:nvPr/>
          </p:nvSpPr>
          <p:spPr>
            <a:xfrm>
              <a:off x="315630" y="1265557"/>
              <a:ext cx="184731" cy="3693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grpSp>
          <p:nvGrpSpPr>
            <p:cNvPr id="83" name="组合 6">
              <a:extLst>
                <a:ext uri="{FF2B5EF4-FFF2-40B4-BE49-F238E27FC236}">
                  <a16:creationId xmlns:a16="http://schemas.microsoft.com/office/drawing/2014/main" xmlns="" id="{8D2F3D36-A9EE-41D1-BCB5-13F4E2C8BC76}"/>
                </a:ext>
              </a:extLst>
            </p:cNvPr>
            <p:cNvGrpSpPr/>
            <p:nvPr/>
          </p:nvGrpSpPr>
          <p:grpSpPr>
            <a:xfrm>
              <a:off x="130773" y="1124610"/>
              <a:ext cx="1784507" cy="485332"/>
              <a:chOff x="1359705" y="1878832"/>
              <a:chExt cx="3796953" cy="544907"/>
            </a:xfrm>
          </p:grpSpPr>
          <p:sp>
            <p:nvSpPr>
              <p:cNvPr id="84" name="圆角矩形 59">
                <a:extLst>
                  <a:ext uri="{FF2B5EF4-FFF2-40B4-BE49-F238E27FC236}">
                    <a16:creationId xmlns:a16="http://schemas.microsoft.com/office/drawing/2014/main" xmlns="" id="{96B7D55F-F656-4308-8B74-C99084402829}"/>
                  </a:ext>
                </a:extLst>
              </p:cNvPr>
              <p:cNvSpPr/>
              <p:nvPr/>
            </p:nvSpPr>
            <p:spPr>
              <a:xfrm>
                <a:off x="1359705" y="2057918"/>
                <a:ext cx="3796953" cy="365821"/>
              </a:xfrm>
              <a:prstGeom prst="roundRect">
                <a:avLst>
                  <a:gd name="adj" fmla="val 7796"/>
                </a:avLst>
              </a:prstGeom>
              <a:noFill/>
              <a:ln>
                <a:solidFill>
                  <a:srgbClr val="F79646"/>
                </a:solidFill>
              </a:ln>
              <a:effectLst>
                <a:outerShdw blurRad="127000" dist="38100" dir="27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en-US" altLang="zh-TW" dirty="0" smtClean="0">
                    <a:solidFill>
                      <a:schemeClr val="tx1"/>
                    </a:solidFill>
                    <a:latin typeface="思源黑体" panose="020B0500000000000000" pitchFamily="34" charset="-122"/>
                    <a:ea typeface="思源黑体" panose="020B0500000000000000" pitchFamily="34" charset="-122"/>
                  </a:rPr>
                  <a:t>30-</a:t>
                </a:r>
                <a:r>
                  <a:rPr kumimoji="1" lang="en-US" altLang="zh-CN" dirty="0" smtClean="0">
                    <a:solidFill>
                      <a:schemeClr val="tx1"/>
                    </a:solidFill>
                    <a:latin typeface="思源黑体" panose="020B0500000000000000" pitchFamily="34" charset="-122"/>
                    <a:ea typeface="思源黑体" panose="020B0500000000000000" pitchFamily="34" charset="-122"/>
                  </a:rPr>
                  <a:t>50</a:t>
                </a:r>
                <a:r>
                  <a:rPr kumimoji="1" lang="zh-TW" altLang="en-US" dirty="0" smtClean="0">
                    <a:solidFill>
                      <a:schemeClr val="tx1"/>
                    </a:solidFill>
                    <a:latin typeface="思源黑体" panose="020B0500000000000000" pitchFamily="34" charset="-122"/>
                    <a:ea typeface="思源黑体" panose="020B0500000000000000" pitchFamily="34" charset="-122"/>
                  </a:rPr>
                  <a:t>噸桶</a:t>
                </a:r>
                <a:r>
                  <a:rPr kumimoji="1" lang="zh-TW" altLang="en-US" dirty="0">
                    <a:solidFill>
                      <a:schemeClr val="tx1"/>
                    </a:solidFill>
                    <a:latin typeface="思源黑体" panose="020B0500000000000000" pitchFamily="34" charset="-122"/>
                    <a:ea typeface="思源黑体" panose="020B0500000000000000" pitchFamily="34" charset="-122"/>
                  </a:rPr>
                  <a:t>槽</a:t>
                </a:r>
              </a:p>
            </p:txBody>
          </p:sp>
          <p:sp>
            <p:nvSpPr>
              <p:cNvPr id="85" name="等腰三角形 84">
                <a:extLst>
                  <a:ext uri="{FF2B5EF4-FFF2-40B4-BE49-F238E27FC236}">
                    <a16:creationId xmlns:a16="http://schemas.microsoft.com/office/drawing/2014/main" xmlns="" id="{77DCB5FB-B06D-4D5E-B17C-AB9646222A36}"/>
                  </a:ext>
                </a:extLst>
              </p:cNvPr>
              <p:cNvSpPr/>
              <p:nvPr/>
            </p:nvSpPr>
            <p:spPr>
              <a:xfrm rot="10800000">
                <a:off x="1416292" y="1960308"/>
                <a:ext cx="525603" cy="250842"/>
              </a:xfrm>
              <a:prstGeom prst="triangl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101600" dist="38100" dir="27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+mn-cs"/>
                </a:endParaRPr>
              </a:p>
            </p:txBody>
          </p:sp>
          <p:sp>
            <p:nvSpPr>
              <p:cNvPr id="86" name="文本框 5">
                <a:extLst>
                  <a:ext uri="{FF2B5EF4-FFF2-40B4-BE49-F238E27FC236}">
                    <a16:creationId xmlns:a16="http://schemas.microsoft.com/office/drawing/2014/main" xmlns="" id="{13100C72-1AD5-4246-A68E-C647AD238093}"/>
                  </a:ext>
                </a:extLst>
              </p:cNvPr>
              <p:cNvSpPr txBox="1"/>
              <p:nvPr/>
            </p:nvSpPr>
            <p:spPr>
              <a:xfrm>
                <a:off x="1397742" y="1878832"/>
                <a:ext cx="556638" cy="3110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CN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996633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思源黑体" panose="020B0500000000000000" pitchFamily="34" charset="-122"/>
                    <a:cs typeface="Times New Roman" panose="02020603050405020304" pitchFamily="18" charset="0"/>
                  </a:rPr>
                  <a:t>2</a:t>
                </a:r>
                <a:endParaRPr kumimoji="1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996633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思源黑体" panose="020B0500000000000000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87" name="橢圓 86"/>
          <p:cNvSpPr/>
          <p:nvPr/>
        </p:nvSpPr>
        <p:spPr>
          <a:xfrm>
            <a:off x="4832293" y="1936712"/>
            <a:ext cx="314947" cy="31849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0" name="直線單箭頭接點 19"/>
          <p:cNvCxnSpPr/>
          <p:nvPr/>
        </p:nvCxnSpPr>
        <p:spPr>
          <a:xfrm>
            <a:off x="5729956" y="4516012"/>
            <a:ext cx="924812" cy="0"/>
          </a:xfrm>
          <a:prstGeom prst="straightConnector1">
            <a:avLst/>
          </a:prstGeom>
          <a:ln w="57150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線單箭頭接點 89"/>
          <p:cNvCxnSpPr/>
          <p:nvPr/>
        </p:nvCxnSpPr>
        <p:spPr>
          <a:xfrm>
            <a:off x="2735072" y="4684237"/>
            <a:ext cx="3899844" cy="8908"/>
          </a:xfrm>
          <a:prstGeom prst="straightConnector1">
            <a:avLst/>
          </a:prstGeom>
          <a:ln w="57150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手繪多邊形 28"/>
          <p:cNvSpPr/>
          <p:nvPr/>
        </p:nvSpPr>
        <p:spPr>
          <a:xfrm>
            <a:off x="4966385" y="2817056"/>
            <a:ext cx="3006040" cy="1387902"/>
          </a:xfrm>
          <a:custGeom>
            <a:avLst/>
            <a:gdLst>
              <a:gd name="connsiteX0" fmla="*/ 0 w 4400550"/>
              <a:gd name="connsiteY0" fmla="*/ 748947 h 965902"/>
              <a:gd name="connsiteX1" fmla="*/ 1581150 w 4400550"/>
              <a:gd name="connsiteY1" fmla="*/ 920397 h 965902"/>
              <a:gd name="connsiteX2" fmla="*/ 2981325 w 4400550"/>
              <a:gd name="connsiteY2" fmla="*/ 15522 h 965902"/>
              <a:gd name="connsiteX3" fmla="*/ 4400550 w 4400550"/>
              <a:gd name="connsiteY3" fmla="*/ 434622 h 965902"/>
              <a:gd name="connsiteX0" fmla="*/ 0 w 4400550"/>
              <a:gd name="connsiteY0" fmla="*/ 736453 h 795616"/>
              <a:gd name="connsiteX1" fmla="*/ 1514475 w 4400550"/>
              <a:gd name="connsiteY1" fmla="*/ 603103 h 795616"/>
              <a:gd name="connsiteX2" fmla="*/ 2981325 w 4400550"/>
              <a:gd name="connsiteY2" fmla="*/ 3028 h 795616"/>
              <a:gd name="connsiteX3" fmla="*/ 4400550 w 4400550"/>
              <a:gd name="connsiteY3" fmla="*/ 422128 h 795616"/>
              <a:gd name="connsiteX0" fmla="*/ 0 w 4467225"/>
              <a:gd name="connsiteY0" fmla="*/ 821858 h 881021"/>
              <a:gd name="connsiteX1" fmla="*/ 1514475 w 4467225"/>
              <a:gd name="connsiteY1" fmla="*/ 688508 h 881021"/>
              <a:gd name="connsiteX2" fmla="*/ 2981325 w 4467225"/>
              <a:gd name="connsiteY2" fmla="*/ 88433 h 881021"/>
              <a:gd name="connsiteX3" fmla="*/ 4467225 w 4467225"/>
              <a:gd name="connsiteY3" fmla="*/ 164633 h 881021"/>
              <a:gd name="connsiteX0" fmla="*/ 0 w 4625069"/>
              <a:gd name="connsiteY0" fmla="*/ 890468 h 949631"/>
              <a:gd name="connsiteX1" fmla="*/ 1514475 w 4625069"/>
              <a:gd name="connsiteY1" fmla="*/ 757118 h 949631"/>
              <a:gd name="connsiteX2" fmla="*/ 2981325 w 4625069"/>
              <a:gd name="connsiteY2" fmla="*/ 157043 h 949631"/>
              <a:gd name="connsiteX3" fmla="*/ 4625069 w 4625069"/>
              <a:gd name="connsiteY3" fmla="*/ 128468 h 949631"/>
              <a:gd name="connsiteX0" fmla="*/ 0 w 4625069"/>
              <a:gd name="connsiteY0" fmla="*/ 857659 h 913096"/>
              <a:gd name="connsiteX1" fmla="*/ 1514475 w 4625069"/>
              <a:gd name="connsiteY1" fmla="*/ 724309 h 913096"/>
              <a:gd name="connsiteX2" fmla="*/ 3044463 w 4625069"/>
              <a:gd name="connsiteY2" fmla="*/ 257584 h 913096"/>
              <a:gd name="connsiteX3" fmla="*/ 4625069 w 4625069"/>
              <a:gd name="connsiteY3" fmla="*/ 95659 h 913096"/>
              <a:gd name="connsiteX0" fmla="*/ 0 w 4625069"/>
              <a:gd name="connsiteY0" fmla="*/ 828666 h 878731"/>
              <a:gd name="connsiteX1" fmla="*/ 1514475 w 4625069"/>
              <a:gd name="connsiteY1" fmla="*/ 695316 h 878731"/>
              <a:gd name="connsiteX2" fmla="*/ 3170738 w 4625069"/>
              <a:gd name="connsiteY2" fmla="*/ 447666 h 878731"/>
              <a:gd name="connsiteX3" fmla="*/ 4625069 w 4625069"/>
              <a:gd name="connsiteY3" fmla="*/ 66666 h 878731"/>
              <a:gd name="connsiteX0" fmla="*/ 0 w 4625069"/>
              <a:gd name="connsiteY0" fmla="*/ 842716 h 895742"/>
              <a:gd name="connsiteX1" fmla="*/ 1514475 w 4625069"/>
              <a:gd name="connsiteY1" fmla="*/ 709366 h 895742"/>
              <a:gd name="connsiteX2" fmla="*/ 3166264 w 4625069"/>
              <a:gd name="connsiteY2" fmla="*/ 336557 h 895742"/>
              <a:gd name="connsiteX3" fmla="*/ 4625069 w 4625069"/>
              <a:gd name="connsiteY3" fmla="*/ 80716 h 895742"/>
              <a:gd name="connsiteX0" fmla="*/ 0 w 4981468"/>
              <a:gd name="connsiteY0" fmla="*/ 869334 h 922360"/>
              <a:gd name="connsiteX1" fmla="*/ 1514475 w 4981468"/>
              <a:gd name="connsiteY1" fmla="*/ 735984 h 922360"/>
              <a:gd name="connsiteX2" fmla="*/ 3166264 w 4981468"/>
              <a:gd name="connsiteY2" fmla="*/ 363175 h 922360"/>
              <a:gd name="connsiteX3" fmla="*/ 4981468 w 4981468"/>
              <a:gd name="connsiteY3" fmla="*/ 77424 h 922360"/>
              <a:gd name="connsiteX0" fmla="*/ 0 w 4981468"/>
              <a:gd name="connsiteY0" fmla="*/ 886624 h 942607"/>
              <a:gd name="connsiteX1" fmla="*/ 1514475 w 4981468"/>
              <a:gd name="connsiteY1" fmla="*/ 753274 h 942607"/>
              <a:gd name="connsiteX2" fmla="*/ 3150480 w 4981468"/>
              <a:gd name="connsiteY2" fmla="*/ 266165 h 942607"/>
              <a:gd name="connsiteX3" fmla="*/ 4981468 w 4981468"/>
              <a:gd name="connsiteY3" fmla="*/ 94714 h 942607"/>
              <a:gd name="connsiteX0" fmla="*/ 0 w 4981468"/>
              <a:gd name="connsiteY0" fmla="*/ 886624 h 1286984"/>
              <a:gd name="connsiteX1" fmla="*/ 2114282 w 4981468"/>
              <a:gd name="connsiteY1" fmla="*/ 1267624 h 1286984"/>
              <a:gd name="connsiteX2" fmla="*/ 3150480 w 4981468"/>
              <a:gd name="connsiteY2" fmla="*/ 266165 h 1286984"/>
              <a:gd name="connsiteX3" fmla="*/ 4981468 w 4981468"/>
              <a:gd name="connsiteY3" fmla="*/ 94714 h 1286984"/>
              <a:gd name="connsiteX0" fmla="*/ 0 w 4981468"/>
              <a:gd name="connsiteY0" fmla="*/ 886624 h 1387902"/>
              <a:gd name="connsiteX1" fmla="*/ 2145851 w 4981468"/>
              <a:gd name="connsiteY1" fmla="*/ 1372399 h 1387902"/>
              <a:gd name="connsiteX2" fmla="*/ 3150480 w 4981468"/>
              <a:gd name="connsiteY2" fmla="*/ 266165 h 1387902"/>
              <a:gd name="connsiteX3" fmla="*/ 4981468 w 4981468"/>
              <a:gd name="connsiteY3" fmla="*/ 94714 h 1387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81468" h="1387902">
                <a:moveTo>
                  <a:pt x="0" y="886624"/>
                </a:moveTo>
                <a:cubicBezTo>
                  <a:pt x="542131" y="1033467"/>
                  <a:pt x="1620771" y="1475809"/>
                  <a:pt x="2145851" y="1372399"/>
                </a:cubicBezTo>
                <a:cubicBezTo>
                  <a:pt x="2670931" y="1268989"/>
                  <a:pt x="2572648" y="375925"/>
                  <a:pt x="3150480" y="266165"/>
                </a:cubicBezTo>
                <a:cubicBezTo>
                  <a:pt x="3728312" y="156405"/>
                  <a:pt x="4506805" y="-155318"/>
                  <a:pt x="4981468" y="94714"/>
                </a:cubicBezTo>
              </a:path>
            </a:pathLst>
          </a:custGeom>
          <a:noFill/>
          <a:ln w="762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2" name="圖片 3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56"/>
          <a:stretch/>
        </p:blipFill>
        <p:spPr>
          <a:xfrm>
            <a:off x="7408519" y="2433584"/>
            <a:ext cx="1677429" cy="1374560"/>
          </a:xfrm>
          <a:prstGeom prst="rect">
            <a:avLst/>
          </a:prstGeom>
        </p:spPr>
      </p:pic>
      <p:sp>
        <p:nvSpPr>
          <p:cNvPr id="5" name="橢圓 4"/>
          <p:cNvSpPr/>
          <p:nvPr/>
        </p:nvSpPr>
        <p:spPr>
          <a:xfrm>
            <a:off x="4832294" y="3660838"/>
            <a:ext cx="314947" cy="31849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2" name="直線單箭頭接點 91"/>
          <p:cNvCxnSpPr/>
          <p:nvPr/>
        </p:nvCxnSpPr>
        <p:spPr>
          <a:xfrm>
            <a:off x="3984132" y="1876707"/>
            <a:ext cx="385649" cy="0"/>
          </a:xfrm>
          <a:prstGeom prst="straightConnector1">
            <a:avLst/>
          </a:prstGeom>
          <a:ln w="5715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線單箭頭接點 92"/>
          <p:cNvCxnSpPr/>
          <p:nvPr/>
        </p:nvCxnSpPr>
        <p:spPr>
          <a:xfrm>
            <a:off x="1521112" y="3606423"/>
            <a:ext cx="385649" cy="0"/>
          </a:xfrm>
          <a:prstGeom prst="straightConnector1">
            <a:avLst/>
          </a:prstGeom>
          <a:ln w="5715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線單箭頭接點 93"/>
          <p:cNvCxnSpPr/>
          <p:nvPr/>
        </p:nvCxnSpPr>
        <p:spPr>
          <a:xfrm rot="1740000">
            <a:off x="5062007" y="3852124"/>
            <a:ext cx="385649" cy="0"/>
          </a:xfrm>
          <a:prstGeom prst="straightConnector1">
            <a:avLst/>
          </a:prstGeom>
          <a:ln w="5715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: 圓角 73">
            <a:extLst>
              <a:ext uri="{FF2B5EF4-FFF2-40B4-BE49-F238E27FC236}">
                <a16:creationId xmlns:a16="http://schemas.microsoft.com/office/drawing/2014/main" xmlns="" id="{86BAA02D-4631-4226-8185-F2EA8C12547A}"/>
              </a:ext>
            </a:extLst>
          </p:cNvPr>
          <p:cNvSpPr/>
          <p:nvPr/>
        </p:nvSpPr>
        <p:spPr>
          <a:xfrm>
            <a:off x="222403" y="4431823"/>
            <a:ext cx="1144339" cy="410618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污泥流向</a:t>
            </a:r>
          </a:p>
        </p:txBody>
      </p:sp>
      <p:grpSp>
        <p:nvGrpSpPr>
          <p:cNvPr id="24" name="群組 23"/>
          <p:cNvGrpSpPr/>
          <p:nvPr/>
        </p:nvGrpSpPr>
        <p:grpSpPr>
          <a:xfrm>
            <a:off x="7488442" y="1185759"/>
            <a:ext cx="1695259" cy="1218850"/>
            <a:chOff x="7460995" y="1066418"/>
            <a:chExt cx="1695259" cy="1218850"/>
          </a:xfrm>
        </p:grpSpPr>
        <p:sp>
          <p:nvSpPr>
            <p:cNvPr id="89" name="矩形: 圓角 78">
              <a:extLst>
                <a:ext uri="{FF2B5EF4-FFF2-40B4-BE49-F238E27FC236}">
                  <a16:creationId xmlns:a16="http://schemas.microsoft.com/office/drawing/2014/main" xmlns="" id="{A7903B96-AE1C-4AB8-8AD8-A58730FCE2E7}"/>
                </a:ext>
              </a:extLst>
            </p:cNvPr>
            <p:cNvSpPr/>
            <p:nvPr/>
          </p:nvSpPr>
          <p:spPr>
            <a:xfrm>
              <a:off x="7460995" y="1153424"/>
              <a:ext cx="1278370" cy="113184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6" name="圖片 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306"/>
            <a:stretch/>
          </p:blipFill>
          <p:spPr>
            <a:xfrm flipH="1">
              <a:off x="7564705" y="1066418"/>
              <a:ext cx="929925" cy="796894"/>
            </a:xfrm>
            <a:prstGeom prst="rect">
              <a:avLst/>
            </a:prstGeom>
          </p:spPr>
        </p:pic>
        <p:sp>
          <p:nvSpPr>
            <p:cNvPr id="21" name="矩形 20"/>
            <p:cNvSpPr/>
            <p:nvPr/>
          </p:nvSpPr>
          <p:spPr>
            <a:xfrm>
              <a:off x="7460995" y="1762048"/>
              <a:ext cx="169525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馬達：</a:t>
              </a:r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2~3</a:t>
              </a:r>
              <a:r>
                <a: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個</a:t>
              </a:r>
            </a:p>
            <a:p>
              <a:r>
                <a: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馬力：</a:t>
              </a:r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2~3 HP</a:t>
              </a:r>
            </a:p>
          </p:txBody>
        </p:sp>
      </p:grpSp>
      <p:pic>
        <p:nvPicPr>
          <p:cNvPr id="95" name="圖片 9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06"/>
          <a:stretch/>
        </p:blipFill>
        <p:spPr>
          <a:xfrm flipH="1">
            <a:off x="5764362" y="3965789"/>
            <a:ext cx="785801" cy="673388"/>
          </a:xfrm>
          <a:prstGeom prst="rect">
            <a:avLst/>
          </a:prstGeom>
        </p:spPr>
      </p:pic>
      <p:pic>
        <p:nvPicPr>
          <p:cNvPr id="91" name="圖片 9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06"/>
          <a:stretch/>
        </p:blipFill>
        <p:spPr>
          <a:xfrm flipH="1">
            <a:off x="3030956" y="4129251"/>
            <a:ext cx="811716" cy="69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20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ITRI_pptB_中英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marL="342900" indent="-342900" algn="l">
          <a:spcBef>
            <a:spcPts val="600"/>
          </a:spcBef>
          <a:spcAft>
            <a:spcPts val="0"/>
          </a:spcAft>
          <a:buFont typeface="Wingdings"/>
          <a:buChar char=""/>
          <a:tabLst>
            <a:tab pos="228600" algn="l"/>
            <a:tab pos="685800" algn="l"/>
            <a:tab pos="1371600" algn="l"/>
            <a:tab pos="1828800" algn="l"/>
            <a:tab pos="2286000" algn="l"/>
            <a:tab pos="2743200" algn="l"/>
            <a:tab pos="4127500" algn="l"/>
          </a:tabLst>
          <a:defRPr sz="2000" kern="100" dirty="0">
            <a:latin typeface="Times New Roman"/>
            <a:ea typeface="標楷體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  <a:txDef>
      <a:spPr bwMode="auto">
        <a:noFill/>
        <a:ln w="9525">
          <a:noFill/>
          <a:miter lim="800000"/>
          <a:headEnd/>
          <a:tailEnd/>
        </a:ln>
        <a:effectLst>
          <a:prstShdw prst="shdw17" dist="17961" dir="2700000">
            <a:schemeClr val="accent1">
              <a:gamma/>
              <a:shade val="60000"/>
              <a:invGamma/>
              <a:alpha val="50000"/>
            </a:schemeClr>
          </a:prstShdw>
        </a:effectLst>
      </a:spPr>
      <a:bodyPr wrap="square">
        <a:spAutoFit/>
      </a:bodyPr>
      <a:lstStyle>
        <a:defPPr algn="ctr">
          <a:spcBef>
            <a:spcPct val="50000"/>
          </a:spcBef>
          <a:defRPr sz="1600" b="0" dirty="0" smtClean="0">
            <a:solidFill>
              <a:schemeClr val="hlink"/>
            </a:solidFill>
            <a:latin typeface="Times New Roman" pitchFamily="18" charset="0"/>
            <a:ea typeface="標楷體" pitchFamily="65" charset="-120"/>
            <a:cs typeface="Times New Roman" pitchFamily="18" charset="0"/>
          </a:defRPr>
        </a:defPPr>
      </a:lstStyle>
    </a:tx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11457</TotalTime>
  <Words>188</Words>
  <Application>Microsoft Office PowerPoint</Application>
  <PresentationFormat>如螢幕大小 (4:3)</PresentationFormat>
  <Paragraphs>25</Paragraphs>
  <Slides>2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2</vt:i4>
      </vt:variant>
    </vt:vector>
  </HeadingPairs>
  <TitlesOfParts>
    <vt:vector size="14" baseType="lpstr">
      <vt:lpstr>王漢宗超明體繁</vt:lpstr>
      <vt:lpstr>思源黑体</vt:lpstr>
      <vt:lpstr>微軟正黑體</vt:lpstr>
      <vt:lpstr>新細明體</vt:lpstr>
      <vt:lpstr>標楷體</vt:lpstr>
      <vt:lpstr>Arial</vt:lpstr>
      <vt:lpstr>Calibri</vt:lpstr>
      <vt:lpstr>Calibri Light</vt:lpstr>
      <vt:lpstr>Times New Roman</vt:lpstr>
      <vt:lpstr>Wingdings</vt:lpstr>
      <vt:lpstr>Office 佈景主題</vt:lpstr>
      <vt:lpstr>ITRI_pptB_中英文</vt:lpstr>
      <vt:lpstr>簡易型污泥濃縮系統規劃設計目的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Administrator</cp:lastModifiedBy>
  <cp:revision>396</cp:revision>
  <cp:lastPrinted>2021-05-06T02:03:38Z</cp:lastPrinted>
  <dcterms:created xsi:type="dcterms:W3CDTF">2020-11-16T11:42:12Z</dcterms:created>
  <dcterms:modified xsi:type="dcterms:W3CDTF">2021-10-27T08:40:45Z</dcterms:modified>
</cp:coreProperties>
</file>